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5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080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321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281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145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472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57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585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5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756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605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843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612F38E-7BAB-4583-BA07-CA9771E9D216}" type="datetimeFigureOut">
              <a:rPr lang="ko-KR" altLang="en-US" smtClean="0"/>
              <a:t>2022-11-29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9CAD3-6E31-40A6-8E34-382E455679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77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AI</a:t>
            </a:r>
            <a:r>
              <a:rPr lang="ko-KR" altLang="en-US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제어실습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기말과제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780865" y="5857606"/>
            <a:ext cx="4411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2217110228</a:t>
            </a:r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임동우</a:t>
            </a:r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                                                           2217110229</a:t>
            </a:r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임신홍</a:t>
            </a:r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                                                                   2017110243</a:t>
            </a:r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황인욱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8339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10644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2-11-29 13-37-0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233923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50" y="190500"/>
            <a:ext cx="2857500" cy="28575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190500"/>
            <a:ext cx="3238500" cy="27241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587" y="247650"/>
            <a:ext cx="2847975" cy="29432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" y="3795368"/>
            <a:ext cx="82175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제품 이름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컬러인식인공지능모터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/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제품의 구상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색깔 인식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만들어서 색깔 별로 다르게 회전하는 모터를 만든다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 -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색깔 인식이 학습된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및 아두이노와의 통신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Arduino - AI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가 인식한 색깔의 정보를 바탕으로 모터의 출력 제어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65290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87" y="287998"/>
            <a:ext cx="5667375" cy="52567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>
            <a:off x="107156" y="5848110"/>
            <a:ext cx="118681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알고리즘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초록색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노란색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빨간색 각각의 색깔을 인공지능이 스스로 구분하여 초록색을 인식하면 안전상태로 판단하여 모터가 빠르게 회전하고 노란색을 인식하면 경고 상태로 판단하여 모터가 느리게 회전하고 빨간색을 인식하면 위험상태로 판단하여 모터가 정지하게 됩니다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ko-KR" altLang="en-US" dirty="0"/>
          </a:p>
        </p:txBody>
      </p:sp>
      <p:sp>
        <p:nvSpPr>
          <p:cNvPr id="6" name="타원 5"/>
          <p:cNvSpPr/>
          <p:nvPr/>
        </p:nvSpPr>
        <p:spPr>
          <a:xfrm>
            <a:off x="8058150" y="54507"/>
            <a:ext cx="1562100" cy="63408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8134349" y="245032"/>
            <a:ext cx="14763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전원</a:t>
            </a:r>
            <a:r>
              <a:rPr lang="en-US" altLang="ko-KR" sz="1200" dirty="0"/>
              <a:t>OFF:</a:t>
            </a:r>
            <a:r>
              <a:rPr lang="ko-KR" altLang="en-US" sz="1200" dirty="0"/>
              <a:t>카메라</a:t>
            </a:r>
            <a:r>
              <a:rPr lang="en-US" altLang="ko-KR" sz="1200" dirty="0"/>
              <a:t>ON</a:t>
            </a:r>
            <a:endParaRPr lang="ko-KR" altLang="en-US" sz="1200" dirty="0"/>
          </a:p>
        </p:txBody>
      </p:sp>
      <p:sp>
        <p:nvSpPr>
          <p:cNvPr id="12" name="아래쪽 화살표 11"/>
          <p:cNvSpPr/>
          <p:nvPr/>
        </p:nvSpPr>
        <p:spPr>
          <a:xfrm>
            <a:off x="8582025" y="709584"/>
            <a:ext cx="514350" cy="409575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458075" y="1169948"/>
            <a:ext cx="2762250" cy="37044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458075" y="1232614"/>
            <a:ext cx="29527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카메라 촬영시 </a:t>
            </a:r>
            <a:r>
              <a:rPr lang="en-US" altLang="ko-KR" sz="1400" dirty="0"/>
              <a:t>AI</a:t>
            </a:r>
            <a:r>
              <a:rPr lang="ko-KR" altLang="en-US" sz="1400" dirty="0"/>
              <a:t>프로그램에 송출</a:t>
            </a:r>
          </a:p>
        </p:txBody>
      </p:sp>
      <p:sp>
        <p:nvSpPr>
          <p:cNvPr id="15" name="아래쪽 화살표 14"/>
          <p:cNvSpPr/>
          <p:nvPr/>
        </p:nvSpPr>
        <p:spPr>
          <a:xfrm>
            <a:off x="8582025" y="1600516"/>
            <a:ext cx="514350" cy="40005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순서도: 판단 15"/>
          <p:cNvSpPr/>
          <p:nvPr/>
        </p:nvSpPr>
        <p:spPr>
          <a:xfrm>
            <a:off x="7653337" y="2060691"/>
            <a:ext cx="2371725" cy="1013854"/>
          </a:xfrm>
          <a:prstGeom prst="flowChartDecisi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8110537" y="2050393"/>
            <a:ext cx="1476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         AI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920036" y="2267352"/>
            <a:ext cx="18145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  </a:t>
            </a:r>
            <a:r>
              <a:rPr lang="ko-KR" altLang="en-US" sz="1000" dirty="0"/>
              <a:t>카메라에 의해 투입된 </a:t>
            </a:r>
            <a:endParaRPr lang="en-US" altLang="ko-KR" sz="1000" dirty="0"/>
          </a:p>
          <a:p>
            <a:r>
              <a:rPr lang="en-US" altLang="ko-KR" sz="1000" dirty="0"/>
              <a:t>     </a:t>
            </a:r>
            <a:r>
              <a:rPr lang="ko-KR" altLang="en-US" sz="1000" dirty="0"/>
              <a:t>화면이 어느색에 가까운가</a:t>
            </a:r>
            <a:r>
              <a:rPr lang="en-US" altLang="ko-KR" sz="1000" dirty="0"/>
              <a:t>?</a:t>
            </a:r>
            <a:endParaRPr lang="ko-KR" altLang="en-US" dirty="0"/>
          </a:p>
        </p:txBody>
      </p:sp>
      <p:cxnSp>
        <p:nvCxnSpPr>
          <p:cNvPr id="20" name="꺾인 연결선 19"/>
          <p:cNvCxnSpPr>
            <a:stCxn id="16" idx="1"/>
          </p:cNvCxnSpPr>
          <p:nvPr/>
        </p:nvCxnSpPr>
        <p:spPr>
          <a:xfrm rot="10800000" flipV="1">
            <a:off x="6810375" y="2567617"/>
            <a:ext cx="842962" cy="94710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23"/>
          <p:cNvCxnSpPr>
            <a:stCxn id="16" idx="3"/>
          </p:cNvCxnSpPr>
          <p:nvPr/>
        </p:nvCxnSpPr>
        <p:spPr>
          <a:xfrm>
            <a:off x="10025062" y="2567618"/>
            <a:ext cx="938213" cy="94710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>
            <a:stCxn id="16" idx="2"/>
            <a:endCxn id="16" idx="2"/>
          </p:cNvCxnSpPr>
          <p:nvPr/>
        </p:nvCxnSpPr>
        <p:spPr>
          <a:xfrm>
            <a:off x="8839200" y="3074545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>
            <a:stCxn id="16" idx="2"/>
          </p:cNvCxnSpPr>
          <p:nvPr/>
        </p:nvCxnSpPr>
        <p:spPr>
          <a:xfrm>
            <a:off x="8839200" y="3074545"/>
            <a:ext cx="0" cy="4401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/>
          <p:cNvSpPr/>
          <p:nvPr/>
        </p:nvSpPr>
        <p:spPr>
          <a:xfrm>
            <a:off x="6315075" y="3514724"/>
            <a:ext cx="1028700" cy="646686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8324849" y="3542284"/>
            <a:ext cx="1028700" cy="619126"/>
          </a:xfrm>
          <a:prstGeom prst="rect">
            <a:avLst/>
          </a:prstGeom>
          <a:solidFill>
            <a:schemeClr val="bg1"/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0410825" y="3514724"/>
            <a:ext cx="1028700" cy="646686"/>
          </a:xfrm>
          <a:prstGeom prst="rect">
            <a:avLst/>
          </a:prstGeom>
          <a:solidFill>
            <a:schemeClr val="bg1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/>
          <p:cNvCxnSpPr>
            <a:stCxn id="31" idx="0"/>
            <a:endCxn id="16" idx="2"/>
          </p:cNvCxnSpPr>
          <p:nvPr/>
        </p:nvCxnSpPr>
        <p:spPr>
          <a:xfrm flipV="1">
            <a:off x="8839199" y="3074545"/>
            <a:ext cx="1" cy="4677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6315075" y="3514724"/>
            <a:ext cx="10287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       </a:t>
            </a:r>
            <a:r>
              <a:rPr lang="ko-KR" altLang="en-US" sz="1000" dirty="0"/>
              <a:t>위험결과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ko-KR" altLang="en-US" sz="1000" dirty="0"/>
              <a:t> 아두이노 입력 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310560" y="3574848"/>
            <a:ext cx="10287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       </a:t>
            </a:r>
            <a:r>
              <a:rPr lang="ko-KR" altLang="en-US" sz="1000" dirty="0"/>
              <a:t>경고결과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ko-KR" altLang="en-US" sz="1000" dirty="0"/>
              <a:t> 아두이노 입력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0415584" y="3542284"/>
            <a:ext cx="10287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       </a:t>
            </a:r>
            <a:r>
              <a:rPr lang="ko-KR" altLang="en-US" sz="1000" dirty="0"/>
              <a:t>안전결과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ko-KR" altLang="en-US" sz="1000" dirty="0"/>
              <a:t> 아두이노 입력 </a:t>
            </a:r>
          </a:p>
        </p:txBody>
      </p:sp>
      <p:sp>
        <p:nvSpPr>
          <p:cNvPr id="53" name="아래쪽 화살표 52"/>
          <p:cNvSpPr/>
          <p:nvPr/>
        </p:nvSpPr>
        <p:spPr>
          <a:xfrm>
            <a:off x="6667500" y="4211691"/>
            <a:ext cx="323850" cy="3820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아래쪽 화살표 53"/>
          <p:cNvSpPr/>
          <p:nvPr/>
        </p:nvSpPr>
        <p:spPr>
          <a:xfrm>
            <a:off x="8662985" y="4218404"/>
            <a:ext cx="323850" cy="3820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아래쪽 화살표 54"/>
          <p:cNvSpPr/>
          <p:nvPr/>
        </p:nvSpPr>
        <p:spPr>
          <a:xfrm>
            <a:off x="10763250" y="4211691"/>
            <a:ext cx="323850" cy="3820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6041231" y="4633052"/>
            <a:ext cx="1614487" cy="9117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/>
          <p:cNvSpPr/>
          <p:nvPr/>
        </p:nvSpPr>
        <p:spPr>
          <a:xfrm>
            <a:off x="8017666" y="4633052"/>
            <a:ext cx="1614487" cy="9117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/>
          <p:cNvSpPr/>
          <p:nvPr/>
        </p:nvSpPr>
        <p:spPr>
          <a:xfrm>
            <a:off x="10117931" y="4640553"/>
            <a:ext cx="1614487" cy="9117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6041231" y="4640553"/>
            <a:ext cx="1612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    </a:t>
            </a:r>
            <a:endParaRPr lang="en-US" altLang="ko-KR" dirty="0"/>
          </a:p>
          <a:p>
            <a:r>
              <a:rPr lang="en-US" altLang="ko-KR" dirty="0"/>
              <a:t>     </a:t>
            </a:r>
            <a:r>
              <a:rPr lang="ko-KR" altLang="en-US" dirty="0"/>
              <a:t>모터정지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8015285" y="4640553"/>
            <a:ext cx="1612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    </a:t>
            </a:r>
            <a:endParaRPr lang="en-US" altLang="ko-KR" dirty="0"/>
          </a:p>
          <a:p>
            <a:r>
              <a:rPr lang="en-US" altLang="ko-KR" dirty="0"/>
              <a:t> </a:t>
            </a:r>
            <a:r>
              <a:rPr lang="ko-KR" altLang="en-US" dirty="0"/>
              <a:t>모터저속회전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113169" y="4633052"/>
            <a:ext cx="1612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    </a:t>
            </a:r>
            <a:endParaRPr lang="en-US" altLang="ko-KR" dirty="0"/>
          </a:p>
          <a:p>
            <a:r>
              <a:rPr lang="ko-KR" altLang="en-US" dirty="0"/>
              <a:t> 모터고속회전</a:t>
            </a:r>
          </a:p>
        </p:txBody>
      </p:sp>
    </p:spTree>
    <p:extLst>
      <p:ext uri="{BB962C8B-B14F-4D97-AF65-F5344CB8AC3E}">
        <p14:creationId xmlns:p14="http://schemas.microsoft.com/office/powerpoint/2010/main" val="2216239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69BC30-A200-49A5-BE7A-7B6E6BF68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위 프로젝트의 실패 원인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076DEF-51A2-4ABD-8566-E8E4A0B75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3399"/>
            <a:ext cx="10515600" cy="4351337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1.AI </a:t>
            </a:r>
            <a:r>
              <a:rPr lang="ko-KR" altLang="en-US" dirty="0"/>
              <a:t>정확도가 부족하다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</a:t>
            </a:r>
            <a:r>
              <a:rPr lang="ko-KR" altLang="en-US" dirty="0"/>
              <a:t>정확도를 올리기 위해서는 많은 양의 데이터가 필요하다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3.</a:t>
            </a:r>
            <a:r>
              <a:rPr lang="ko-KR" altLang="en-US" dirty="0"/>
              <a:t>만약 동시에 두가지 이상의 색이 들어오면 어떤 색을 우선할지에  대한 문제점이 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5799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062F73-C8B9-442B-86CE-63692D92E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차선책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1E9F2B-0F01-4031-B3CE-C0FFF872E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음성인식을 이용한 간단한 감정표현</a:t>
            </a:r>
            <a:r>
              <a:rPr lang="en-US" altLang="ko-KR" dirty="0"/>
              <a:t>(</a:t>
            </a:r>
            <a:r>
              <a:rPr lang="ko-KR" altLang="en-US" dirty="0"/>
              <a:t>램프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알고리즘</a:t>
            </a:r>
            <a:r>
              <a:rPr lang="en-US" altLang="ko-KR" dirty="0"/>
              <a:t>: </a:t>
            </a:r>
            <a:r>
              <a:rPr lang="ko-KR" altLang="en-US" dirty="0"/>
              <a:t>특정한 단어를 말하고 </a:t>
            </a:r>
            <a:r>
              <a:rPr lang="en-US" altLang="ko-KR" dirty="0"/>
              <a:t>AI</a:t>
            </a:r>
            <a:r>
              <a:rPr lang="ko-KR" altLang="en-US" dirty="0"/>
              <a:t>가 단어에 대한 값을 아두이노로 전송하여 </a:t>
            </a:r>
            <a:r>
              <a:rPr lang="ko-KR" altLang="en-US" dirty="0" smtClean="0"/>
              <a:t>도트매트릭스로 </a:t>
            </a:r>
            <a:r>
              <a:rPr lang="ko-KR" altLang="en-US" dirty="0"/>
              <a:t>간단한 표정을 짓게한다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C16A39-76CA-4DCE-9C82-DE0469653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782" y="3142985"/>
            <a:ext cx="2857500" cy="2857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7AAF998-DA2A-4894-A340-A8CA31C28D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050" y="3142985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591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55DE46-B63A-4548-8A09-039EC4043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</p:spPr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위 프로젝트의 실패 원인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936B61-8F0A-48D4-851F-9E07564D9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1.AI</a:t>
            </a:r>
            <a:r>
              <a:rPr lang="ko-KR" altLang="en-US" dirty="0"/>
              <a:t>를 만들다 보니 구글에서 제공되는 </a:t>
            </a:r>
            <a:r>
              <a:rPr lang="en-US" altLang="ko-KR" dirty="0"/>
              <a:t>API</a:t>
            </a:r>
            <a:r>
              <a:rPr lang="ko-KR" altLang="en-US" dirty="0"/>
              <a:t>를 사용하면 단순 조건 </a:t>
            </a:r>
            <a:r>
              <a:rPr lang="en-US" altLang="ko-KR" dirty="0"/>
              <a:t>IF</a:t>
            </a:r>
            <a:r>
              <a:rPr lang="ko-KR" altLang="en-US" dirty="0"/>
              <a:t>문이 되어버린다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</a:t>
            </a:r>
            <a:r>
              <a:rPr lang="ko-KR" altLang="en-US" dirty="0"/>
              <a:t>음성인식 </a:t>
            </a:r>
            <a:r>
              <a:rPr lang="en-US" altLang="ko-KR" dirty="0"/>
              <a:t>AI</a:t>
            </a:r>
            <a:r>
              <a:rPr lang="ko-KR" altLang="en-US" dirty="0"/>
              <a:t>를 학습시키고 동작 시키려고 하니 많은 양의 데이터가 필요하다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</a:t>
            </a:r>
            <a:r>
              <a:rPr lang="ko-KR" altLang="en-US" dirty="0"/>
              <a:t>참고자료</a:t>
            </a:r>
            <a:r>
              <a:rPr lang="en-US" altLang="ko-KR" dirty="0"/>
              <a:t>,</a:t>
            </a:r>
            <a:r>
              <a:rPr lang="ko-KR" altLang="en-US" dirty="0"/>
              <a:t>소스가 부족하여 제작에 차질이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2109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CF8556-BF56-4BBF-BCB3-6AC4FEB7A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차선책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DC01F2-A5F6-48B7-A146-C5730A03F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색깔 인식 </a:t>
            </a:r>
            <a:r>
              <a:rPr lang="en-US" altLang="ko-KR" dirty="0"/>
              <a:t>AI</a:t>
            </a:r>
          </a:p>
          <a:p>
            <a:r>
              <a:rPr lang="ko-KR" altLang="en-US" dirty="0"/>
              <a:t>제품의구상</a:t>
            </a:r>
            <a:r>
              <a:rPr lang="en-US" altLang="ko-KR" dirty="0"/>
              <a:t>:</a:t>
            </a:r>
            <a:r>
              <a:rPr lang="ko-KR" altLang="en-US" dirty="0"/>
              <a:t>색깔 인식 </a:t>
            </a:r>
            <a:r>
              <a:rPr lang="en-US" altLang="ko-KR" dirty="0"/>
              <a:t>AI</a:t>
            </a:r>
            <a:r>
              <a:rPr lang="ko-KR" altLang="en-US" dirty="0"/>
              <a:t>를 만들어 </a:t>
            </a:r>
            <a:r>
              <a:rPr lang="ko-KR" altLang="en-US" dirty="0" err="1"/>
              <a:t>색깔별로</a:t>
            </a:r>
            <a:r>
              <a:rPr lang="ko-KR" altLang="en-US" dirty="0"/>
              <a:t> </a:t>
            </a:r>
            <a:r>
              <a:rPr lang="ko-KR" altLang="en-US" dirty="0" err="1" smtClean="0"/>
              <a:t>아두이노의</a:t>
            </a:r>
            <a:r>
              <a:rPr lang="ko-KR" altLang="en-US" dirty="0" smtClean="0"/>
              <a:t> 동작을 제어한다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초기 작품의 단점을 보완하고자 함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smtClean="0"/>
              <a:t>AI</a:t>
            </a:r>
            <a:r>
              <a:rPr lang="ko-KR" altLang="en-US" dirty="0" smtClean="0"/>
              <a:t>의 정확도 문제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많은 양의 사진을 추가하여 정확도 향상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추후 학습을 통하여 </a:t>
            </a:r>
            <a:r>
              <a:rPr lang="en-US" altLang="ko-KR" dirty="0" smtClean="0"/>
              <a:t>2</a:t>
            </a:r>
            <a:r>
              <a:rPr lang="ko-KR" altLang="en-US" dirty="0" smtClean="0"/>
              <a:t>가지 이상의 색깔도 </a:t>
            </a:r>
            <a:r>
              <a:rPr lang="ko-KR" altLang="en-US" dirty="0" err="1" smtClean="0"/>
              <a:t>판별할려고함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배경</a:t>
            </a:r>
            <a:r>
              <a:rPr lang="en-US" altLang="ko-KR" dirty="0" smtClean="0"/>
              <a:t>, </a:t>
            </a:r>
            <a:r>
              <a:rPr lang="ko-KR" altLang="en-US" dirty="0" smtClean="0"/>
              <a:t>환경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사람이라는 변수 요소들을 새로운 클래스로 만들어 예외 </a:t>
            </a:r>
            <a:r>
              <a:rPr lang="ko-KR" altLang="en-US" smtClean="0"/>
              <a:t>클래스로 지정함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0489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타원 32">
            <a:extLst>
              <a:ext uri="{FF2B5EF4-FFF2-40B4-BE49-F238E27FC236}">
                <a16:creationId xmlns:a16="http://schemas.microsoft.com/office/drawing/2014/main" id="{540AC15D-AB6D-43EC-8704-E87D7B6DF8F7}"/>
              </a:ext>
            </a:extLst>
          </p:cNvPr>
          <p:cNvSpPr/>
          <p:nvPr/>
        </p:nvSpPr>
        <p:spPr>
          <a:xfrm>
            <a:off x="4840817" y="0"/>
            <a:ext cx="1562100" cy="63408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919FAF9-21BF-429E-B964-27A1FC2F41B8}"/>
              </a:ext>
            </a:extLst>
          </p:cNvPr>
          <p:cNvSpPr txBox="1"/>
          <p:nvPr/>
        </p:nvSpPr>
        <p:spPr>
          <a:xfrm>
            <a:off x="4917016" y="190525"/>
            <a:ext cx="14763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전원</a:t>
            </a:r>
            <a:r>
              <a:rPr lang="en-US" altLang="ko-KR" sz="1200" dirty="0"/>
              <a:t>OFF:</a:t>
            </a:r>
            <a:r>
              <a:rPr lang="ko-KR" altLang="en-US" sz="1200" dirty="0"/>
              <a:t>카메라</a:t>
            </a:r>
            <a:r>
              <a:rPr lang="en-US" altLang="ko-KR" sz="1200" dirty="0"/>
              <a:t>ON</a:t>
            </a:r>
            <a:endParaRPr lang="ko-KR" altLang="en-US" sz="1200" dirty="0"/>
          </a:p>
        </p:txBody>
      </p:sp>
      <p:sp>
        <p:nvSpPr>
          <p:cNvPr id="35" name="아래쪽 화살표 11">
            <a:extLst>
              <a:ext uri="{FF2B5EF4-FFF2-40B4-BE49-F238E27FC236}">
                <a16:creationId xmlns:a16="http://schemas.microsoft.com/office/drawing/2014/main" id="{5FB74D27-3F98-48D5-B3C6-4C48CB393D2D}"/>
              </a:ext>
            </a:extLst>
          </p:cNvPr>
          <p:cNvSpPr/>
          <p:nvPr/>
        </p:nvSpPr>
        <p:spPr>
          <a:xfrm>
            <a:off x="5364692" y="655077"/>
            <a:ext cx="514350" cy="409575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99B109A-5EDF-4DDA-8057-20B77623D893}"/>
              </a:ext>
            </a:extLst>
          </p:cNvPr>
          <p:cNvSpPr/>
          <p:nvPr/>
        </p:nvSpPr>
        <p:spPr>
          <a:xfrm>
            <a:off x="4240742" y="1115441"/>
            <a:ext cx="2762250" cy="37044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1A7A65E-22F1-4AE4-A05A-3BD1A24B52CE}"/>
              </a:ext>
            </a:extLst>
          </p:cNvPr>
          <p:cNvSpPr txBox="1"/>
          <p:nvPr/>
        </p:nvSpPr>
        <p:spPr>
          <a:xfrm>
            <a:off x="4240742" y="1178107"/>
            <a:ext cx="29527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카메라 촬영시 </a:t>
            </a:r>
            <a:r>
              <a:rPr lang="en-US" altLang="ko-KR" sz="1400" dirty="0"/>
              <a:t>AI</a:t>
            </a:r>
            <a:r>
              <a:rPr lang="ko-KR" altLang="en-US" sz="1400" dirty="0"/>
              <a:t>프로그램에 송출</a:t>
            </a:r>
          </a:p>
        </p:txBody>
      </p:sp>
      <p:sp>
        <p:nvSpPr>
          <p:cNvPr id="38" name="아래쪽 화살표 14">
            <a:extLst>
              <a:ext uri="{FF2B5EF4-FFF2-40B4-BE49-F238E27FC236}">
                <a16:creationId xmlns:a16="http://schemas.microsoft.com/office/drawing/2014/main" id="{F1476211-9833-4437-80F7-275D362CEF8D}"/>
              </a:ext>
            </a:extLst>
          </p:cNvPr>
          <p:cNvSpPr/>
          <p:nvPr/>
        </p:nvSpPr>
        <p:spPr>
          <a:xfrm>
            <a:off x="5364692" y="1546009"/>
            <a:ext cx="514350" cy="400050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순서도: 판단 38">
            <a:extLst>
              <a:ext uri="{FF2B5EF4-FFF2-40B4-BE49-F238E27FC236}">
                <a16:creationId xmlns:a16="http://schemas.microsoft.com/office/drawing/2014/main" id="{7CF984FE-F572-4CDA-BEE6-5EB4097D3E6F}"/>
              </a:ext>
            </a:extLst>
          </p:cNvPr>
          <p:cNvSpPr/>
          <p:nvPr/>
        </p:nvSpPr>
        <p:spPr>
          <a:xfrm>
            <a:off x="4436004" y="2006184"/>
            <a:ext cx="2371725" cy="1013854"/>
          </a:xfrm>
          <a:prstGeom prst="flowChartDecisi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352B8A0-F177-46AE-ABA1-02E301F27156}"/>
              </a:ext>
            </a:extLst>
          </p:cNvPr>
          <p:cNvSpPr txBox="1"/>
          <p:nvPr/>
        </p:nvSpPr>
        <p:spPr>
          <a:xfrm>
            <a:off x="4893204" y="1995886"/>
            <a:ext cx="1476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         AI</a:t>
            </a:r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9A75B19-9C7C-40F4-B139-2EA4524A3089}"/>
              </a:ext>
            </a:extLst>
          </p:cNvPr>
          <p:cNvSpPr txBox="1"/>
          <p:nvPr/>
        </p:nvSpPr>
        <p:spPr>
          <a:xfrm>
            <a:off x="4702703" y="2212845"/>
            <a:ext cx="181451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  <a:r>
              <a:rPr lang="ko-KR" altLang="en-US" sz="1000" dirty="0"/>
              <a:t>카메라에 의해 투입된 색깔 의 비중이 어느게 더 큰가</a:t>
            </a:r>
            <a:r>
              <a:rPr lang="en-US" altLang="ko-KR" sz="1000" dirty="0"/>
              <a:t>?</a:t>
            </a:r>
            <a:r>
              <a:rPr lang="ko-KR" altLang="en-US" sz="1000" dirty="0"/>
              <a:t> </a:t>
            </a:r>
            <a:endParaRPr lang="en-US" altLang="ko-KR" sz="1000" dirty="0"/>
          </a:p>
          <a:p>
            <a:endParaRPr lang="ko-KR" altLang="en-US" dirty="0"/>
          </a:p>
        </p:txBody>
      </p:sp>
      <p:cxnSp>
        <p:nvCxnSpPr>
          <p:cNvPr id="42" name="꺾인 연결선 19">
            <a:extLst>
              <a:ext uri="{FF2B5EF4-FFF2-40B4-BE49-F238E27FC236}">
                <a16:creationId xmlns:a16="http://schemas.microsoft.com/office/drawing/2014/main" id="{AE56D8F6-4C61-45C3-8D65-B462C7595322}"/>
              </a:ext>
            </a:extLst>
          </p:cNvPr>
          <p:cNvCxnSpPr>
            <a:stCxn id="39" idx="1"/>
          </p:cNvCxnSpPr>
          <p:nvPr/>
        </p:nvCxnSpPr>
        <p:spPr>
          <a:xfrm rot="10800000" flipV="1">
            <a:off x="3593042" y="2513110"/>
            <a:ext cx="842962" cy="94710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꺾인 연결선 23">
            <a:extLst>
              <a:ext uri="{FF2B5EF4-FFF2-40B4-BE49-F238E27FC236}">
                <a16:creationId xmlns:a16="http://schemas.microsoft.com/office/drawing/2014/main" id="{D1F12547-212B-49AB-82BF-9904BB227961}"/>
              </a:ext>
            </a:extLst>
          </p:cNvPr>
          <p:cNvCxnSpPr>
            <a:stCxn id="39" idx="3"/>
          </p:cNvCxnSpPr>
          <p:nvPr/>
        </p:nvCxnSpPr>
        <p:spPr>
          <a:xfrm>
            <a:off x="6807729" y="2513111"/>
            <a:ext cx="938213" cy="94710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97EE90DB-9703-4B1B-859F-46E6594E776D}"/>
              </a:ext>
            </a:extLst>
          </p:cNvPr>
          <p:cNvCxnSpPr>
            <a:stCxn id="39" idx="2"/>
            <a:endCxn id="39" idx="2"/>
          </p:cNvCxnSpPr>
          <p:nvPr/>
        </p:nvCxnSpPr>
        <p:spPr>
          <a:xfrm>
            <a:off x="5621867" y="302003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DCF3F83A-77CE-43D5-ABA7-6098C62045FB}"/>
              </a:ext>
            </a:extLst>
          </p:cNvPr>
          <p:cNvCxnSpPr>
            <a:stCxn id="39" idx="2"/>
          </p:cNvCxnSpPr>
          <p:nvPr/>
        </p:nvCxnSpPr>
        <p:spPr>
          <a:xfrm>
            <a:off x="5621867" y="3020038"/>
            <a:ext cx="0" cy="4401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844C706-AC20-42B1-A63F-32FAB49AA0B8}"/>
              </a:ext>
            </a:extLst>
          </p:cNvPr>
          <p:cNvSpPr/>
          <p:nvPr/>
        </p:nvSpPr>
        <p:spPr>
          <a:xfrm>
            <a:off x="3097742" y="3460217"/>
            <a:ext cx="1028700" cy="646686"/>
          </a:xfrm>
          <a:prstGeom prst="rect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8F172817-900B-40C9-996E-507F8E74B068}"/>
              </a:ext>
            </a:extLst>
          </p:cNvPr>
          <p:cNvSpPr/>
          <p:nvPr/>
        </p:nvSpPr>
        <p:spPr>
          <a:xfrm>
            <a:off x="5107516" y="3487777"/>
            <a:ext cx="1028700" cy="619126"/>
          </a:xfrm>
          <a:prstGeom prst="rect">
            <a:avLst/>
          </a:prstGeom>
          <a:solidFill>
            <a:srgbClr val="FFFF00"/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633A62B-F851-4E6C-9DDC-CB15E34C9450}"/>
              </a:ext>
            </a:extLst>
          </p:cNvPr>
          <p:cNvSpPr/>
          <p:nvPr/>
        </p:nvSpPr>
        <p:spPr>
          <a:xfrm>
            <a:off x="7193492" y="3460217"/>
            <a:ext cx="1028700" cy="646686"/>
          </a:xfrm>
          <a:prstGeom prst="rect">
            <a:avLst/>
          </a:prstGeom>
          <a:solidFill>
            <a:srgbClr val="00B050"/>
          </a:solidFill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82746EEF-0653-443C-B4A9-DEC24591F236}"/>
              </a:ext>
            </a:extLst>
          </p:cNvPr>
          <p:cNvCxnSpPr>
            <a:stCxn id="47" idx="0"/>
            <a:endCxn id="39" idx="2"/>
          </p:cNvCxnSpPr>
          <p:nvPr/>
        </p:nvCxnSpPr>
        <p:spPr>
          <a:xfrm flipV="1">
            <a:off x="5621866" y="3020038"/>
            <a:ext cx="1" cy="4677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아래쪽 화살표 52">
            <a:extLst>
              <a:ext uri="{FF2B5EF4-FFF2-40B4-BE49-F238E27FC236}">
                <a16:creationId xmlns:a16="http://schemas.microsoft.com/office/drawing/2014/main" id="{7B616E79-4A4B-4400-9402-1F2723216222}"/>
              </a:ext>
            </a:extLst>
          </p:cNvPr>
          <p:cNvSpPr/>
          <p:nvPr/>
        </p:nvSpPr>
        <p:spPr>
          <a:xfrm>
            <a:off x="3450167" y="4157184"/>
            <a:ext cx="323850" cy="3820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아래쪽 화살표 53">
            <a:extLst>
              <a:ext uri="{FF2B5EF4-FFF2-40B4-BE49-F238E27FC236}">
                <a16:creationId xmlns:a16="http://schemas.microsoft.com/office/drawing/2014/main" id="{EFF58C6A-A7A3-4739-BA39-CE95B024D0BB}"/>
              </a:ext>
            </a:extLst>
          </p:cNvPr>
          <p:cNvSpPr/>
          <p:nvPr/>
        </p:nvSpPr>
        <p:spPr>
          <a:xfrm>
            <a:off x="5445652" y="4163897"/>
            <a:ext cx="323850" cy="3820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아래쪽 화살표 54">
            <a:extLst>
              <a:ext uri="{FF2B5EF4-FFF2-40B4-BE49-F238E27FC236}">
                <a16:creationId xmlns:a16="http://schemas.microsoft.com/office/drawing/2014/main" id="{E7750FCB-0250-4980-B8A4-2EE3F84B7145}"/>
              </a:ext>
            </a:extLst>
          </p:cNvPr>
          <p:cNvSpPr/>
          <p:nvPr/>
        </p:nvSpPr>
        <p:spPr>
          <a:xfrm>
            <a:off x="7545917" y="4157184"/>
            <a:ext cx="323850" cy="3820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11FBCE0D-0C51-45CE-94C7-C1C357606EB6}"/>
              </a:ext>
            </a:extLst>
          </p:cNvPr>
          <p:cNvSpPr/>
          <p:nvPr/>
        </p:nvSpPr>
        <p:spPr>
          <a:xfrm>
            <a:off x="2823898" y="4578545"/>
            <a:ext cx="1614487" cy="9117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A954010F-1EE7-47DA-9E8E-78C0BE26CC60}"/>
              </a:ext>
            </a:extLst>
          </p:cNvPr>
          <p:cNvSpPr/>
          <p:nvPr/>
        </p:nvSpPr>
        <p:spPr>
          <a:xfrm>
            <a:off x="4800333" y="4578545"/>
            <a:ext cx="1614487" cy="9117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31D0E861-A65B-4712-B5B0-E9DBD7C9063D}"/>
              </a:ext>
            </a:extLst>
          </p:cNvPr>
          <p:cNvSpPr/>
          <p:nvPr/>
        </p:nvSpPr>
        <p:spPr>
          <a:xfrm>
            <a:off x="6900598" y="4586046"/>
            <a:ext cx="1614487" cy="9117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0DC8F21-C872-4880-970C-7F3ED7F4B9B1}"/>
              </a:ext>
            </a:extLst>
          </p:cNvPr>
          <p:cNvSpPr txBox="1"/>
          <p:nvPr/>
        </p:nvSpPr>
        <p:spPr>
          <a:xfrm>
            <a:off x="2823898" y="4586046"/>
            <a:ext cx="1612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     </a:t>
            </a:r>
            <a:endParaRPr lang="en-US" altLang="ko-KR" sz="1400" dirty="0"/>
          </a:p>
          <a:p>
            <a:r>
              <a:rPr lang="en-US" altLang="ko-KR" sz="1400" dirty="0"/>
              <a:t> </a:t>
            </a:r>
            <a:r>
              <a:rPr lang="ko-KR" altLang="en-US" sz="1200" dirty="0" err="1" smtClean="0"/>
              <a:t>아두이노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제어예정</a:t>
            </a:r>
            <a:endParaRPr lang="ko-KR" altLang="en-US" sz="12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C2046D7-2F44-4306-ADB6-A74A2B0A8BBD}"/>
              </a:ext>
            </a:extLst>
          </p:cNvPr>
          <p:cNvSpPr txBox="1"/>
          <p:nvPr/>
        </p:nvSpPr>
        <p:spPr>
          <a:xfrm>
            <a:off x="0" y="5636041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알고리즘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카메라에 의해 투입된 색깔의 비중이 어떤색깔이 더 큰지를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가 스스로 판단하여 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비중이 높은 </a:t>
            </a:r>
            <a:r>
              <a:rPr lang="ko-KR" alt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색깔별로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다른 신호를 보내어 </a:t>
            </a:r>
            <a:r>
              <a:rPr lang="ko-KR" alt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아두이노를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제어할 예정입니다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r>
              <a:rPr lang="ko-KR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0DC8F21-C872-4880-970C-7F3ED7F4B9B1}"/>
              </a:ext>
            </a:extLst>
          </p:cNvPr>
          <p:cNvSpPr txBox="1"/>
          <p:nvPr/>
        </p:nvSpPr>
        <p:spPr>
          <a:xfrm>
            <a:off x="4812886" y="4578545"/>
            <a:ext cx="1612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     </a:t>
            </a:r>
            <a:endParaRPr lang="en-US" altLang="ko-KR" sz="1400" dirty="0"/>
          </a:p>
          <a:p>
            <a:r>
              <a:rPr lang="en-US" altLang="ko-KR" sz="1400" dirty="0"/>
              <a:t> </a:t>
            </a:r>
            <a:r>
              <a:rPr lang="ko-KR" altLang="en-US" sz="1200" dirty="0" err="1" smtClean="0"/>
              <a:t>아두이노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제어예정</a:t>
            </a:r>
            <a:endParaRPr lang="ko-KR" alt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0DC8F21-C872-4880-970C-7F3ED7F4B9B1}"/>
              </a:ext>
            </a:extLst>
          </p:cNvPr>
          <p:cNvSpPr txBox="1"/>
          <p:nvPr/>
        </p:nvSpPr>
        <p:spPr>
          <a:xfrm>
            <a:off x="6939889" y="4570722"/>
            <a:ext cx="1612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     </a:t>
            </a:r>
            <a:endParaRPr lang="en-US" altLang="ko-KR" sz="1400" dirty="0"/>
          </a:p>
          <a:p>
            <a:r>
              <a:rPr lang="en-US" altLang="ko-KR" sz="1400" dirty="0"/>
              <a:t> </a:t>
            </a:r>
            <a:r>
              <a:rPr lang="ko-KR" altLang="en-US" sz="1200" dirty="0" err="1" smtClean="0"/>
              <a:t>아두이노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제어예정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21766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17942" cy="6858000"/>
          </a:xfrm>
        </p:spPr>
      </p:pic>
      <p:pic>
        <p:nvPicPr>
          <p:cNvPr id="5" name="내용 개체 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942" y="0"/>
            <a:ext cx="6974058" cy="3441469"/>
          </a:xfrm>
          <a:prstGeom prst="rect">
            <a:avLst/>
          </a:prstGeom>
        </p:spPr>
      </p:pic>
      <p:pic>
        <p:nvPicPr>
          <p:cNvPr id="6" name="내용 개체 틀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943" y="3441469"/>
            <a:ext cx="697405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25705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Words>341</Words>
  <Application>Microsoft Office PowerPoint</Application>
  <PresentationFormat>와이드스크린</PresentationFormat>
  <Paragraphs>60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HY헤드라인M</vt:lpstr>
      <vt:lpstr>맑은 고딕</vt:lpstr>
      <vt:lpstr>Calibri</vt:lpstr>
      <vt:lpstr>Calibri Light</vt:lpstr>
      <vt:lpstr>Wingdings 2</vt:lpstr>
      <vt:lpstr>HDOfficeLightV0</vt:lpstr>
      <vt:lpstr>AI제어실습</vt:lpstr>
      <vt:lpstr>PowerPoint 프레젠테이션</vt:lpstr>
      <vt:lpstr>PowerPoint 프레젠테이션</vt:lpstr>
      <vt:lpstr>위 프로젝트의 실패 원인</vt:lpstr>
      <vt:lpstr>차선책</vt:lpstr>
      <vt:lpstr>위 프로젝트의 실패 원인</vt:lpstr>
      <vt:lpstr>차선책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AI제어실습</dc:title>
  <dc:creator>Windows 사용자</dc:creator>
  <cp:lastModifiedBy>sp</cp:lastModifiedBy>
  <cp:revision>27</cp:revision>
  <dcterms:created xsi:type="dcterms:W3CDTF">2022-10-27T06:43:54Z</dcterms:created>
  <dcterms:modified xsi:type="dcterms:W3CDTF">2022-11-29T05:42:55Z</dcterms:modified>
</cp:coreProperties>
</file>

<file path=docProps/thumbnail.jpeg>
</file>